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7" r:id="rId5"/>
  </p:sldMasterIdLst>
  <p:notesMasterIdLst>
    <p:notesMasterId r:id="rId24"/>
  </p:notesMasterIdLst>
  <p:sldIdLst>
    <p:sldId id="277" r:id="rId6"/>
    <p:sldId id="307" r:id="rId7"/>
    <p:sldId id="309" r:id="rId8"/>
    <p:sldId id="322" r:id="rId9"/>
    <p:sldId id="323" r:id="rId10"/>
    <p:sldId id="308" r:id="rId11"/>
    <p:sldId id="324" r:id="rId12"/>
    <p:sldId id="310" r:id="rId13"/>
    <p:sldId id="320" r:id="rId14"/>
    <p:sldId id="314" r:id="rId15"/>
    <p:sldId id="315" r:id="rId16"/>
    <p:sldId id="316" r:id="rId17"/>
    <p:sldId id="317" r:id="rId18"/>
    <p:sldId id="318" r:id="rId19"/>
    <p:sldId id="319" r:id="rId20"/>
    <p:sldId id="312" r:id="rId21"/>
    <p:sldId id="321" r:id="rId22"/>
    <p:sldId id="31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  <p:cmAuthor id="2" name="Microsoft Office User" initials="Office [2]" lastIdx="1" clrIdx="1">
    <p:extLst/>
  </p:cmAuthor>
  <p:cmAuthor id="3" name="Microsoft Office User" initials="Office [3]" lastIdx="1" clrIdx="2">
    <p:extLst/>
  </p:cmAuthor>
  <p:cmAuthor id="4" name="Microsoft Office User" initials="Office [4]" lastIdx="1" clrIdx="3">
    <p:extLst/>
  </p:cmAuthor>
  <p:cmAuthor id="5" name="Microsoft Office User" initials="Office [5]" lastIdx="1" clrIdx="4">
    <p:extLst/>
  </p:cmAuthor>
  <p:cmAuthor id="6" name="Microsoft Office User" initials="Office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E2006B"/>
    <a:srgbClr val="BFBFBF"/>
    <a:srgbClr val="8C8C8C"/>
    <a:srgbClr val="5A5A5A"/>
    <a:srgbClr val="6B6B6B"/>
    <a:srgbClr val="67686A"/>
    <a:srgbClr val="939393"/>
    <a:srgbClr val="58595B"/>
    <a:srgbClr val="B4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19" autoAdjust="0"/>
    <p:restoredTop sz="96291" autoAdjust="0"/>
  </p:normalViewPr>
  <p:slideViewPr>
    <p:cSldViewPr snapToGrid="0" snapToObjects="1" showGuides="1">
      <p:cViewPr varScale="1">
        <p:scale>
          <a:sx n="122" d="100"/>
          <a:sy n="122" d="100"/>
        </p:scale>
        <p:origin x="72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86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03A04-0626-44D4-B6D6-43B9D98023FD}" type="datetimeFigureOut">
              <a:rPr lang="en-US" smtClean="0"/>
              <a:t>11/7/16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34052-12FB-4B01-8A2E-D87AD7371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10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54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48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5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08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53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11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26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53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01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2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80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36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31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65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81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24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86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883" y="1122363"/>
            <a:ext cx="10212330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4883" y="3289471"/>
            <a:ext cx="10212330" cy="46569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4883" y="4058039"/>
            <a:ext cx="10212388" cy="403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966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11175" y="1279083"/>
            <a:ext cx="11071225" cy="6477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10492" y="2212900"/>
            <a:ext cx="11071907" cy="2576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47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10492" y="2212900"/>
            <a:ext cx="11071907" cy="2576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8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11175" y="1279083"/>
            <a:ext cx="11071225" cy="6477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46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343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633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943114" y="1818329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1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6519164" y="1818329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52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943114" y="3302580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53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6519164" y="3302580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54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943114" y="4808349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55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6519164" y="4808349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Sample bios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444750" y="2048375"/>
            <a:ext cx="3348627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2444750" y="2395309"/>
            <a:ext cx="3348627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444750" y="3596731"/>
            <a:ext cx="3348627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2444750" y="3943665"/>
            <a:ext cx="3348627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444750" y="5144679"/>
            <a:ext cx="3348627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2444750" y="5491613"/>
            <a:ext cx="3348627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016059" y="2048375"/>
            <a:ext cx="3566341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8016059" y="2395309"/>
            <a:ext cx="3566341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016059" y="3596731"/>
            <a:ext cx="3566341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8016059" y="3943665"/>
            <a:ext cx="3566341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8016059" y="5144679"/>
            <a:ext cx="3566341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8016059" y="5491613"/>
            <a:ext cx="3566341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84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56" hasCustomPrompt="1"/>
          </p:nvPr>
        </p:nvSpPr>
        <p:spPr>
          <a:xfrm>
            <a:off x="539751" y="1752289"/>
            <a:ext cx="3279539" cy="31121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accent5"/>
                </a:solidFill>
              </a:defRPr>
            </a:lvl1pPr>
            <a:lvl2pPr marL="457200" indent="0">
              <a:buFontTx/>
              <a:buNone/>
              <a:defRPr sz="1100" b="1">
                <a:solidFill>
                  <a:schemeClr val="tx2"/>
                </a:solidFill>
              </a:defRPr>
            </a:lvl2pPr>
            <a:lvl3pPr marL="914400" indent="0">
              <a:buFontTx/>
              <a:buNone/>
              <a:defRPr sz="1100" b="1">
                <a:solidFill>
                  <a:schemeClr val="tx2"/>
                </a:solidFill>
              </a:defRPr>
            </a:lvl3pPr>
            <a:lvl4pPr marL="1371600" indent="0">
              <a:buFontTx/>
              <a:buNone/>
              <a:defRPr sz="1100" b="1">
                <a:solidFill>
                  <a:schemeClr val="tx2"/>
                </a:solidFill>
              </a:defRPr>
            </a:lvl4pPr>
            <a:lvl5pPr marL="1828800" indent="0">
              <a:buFontTx/>
              <a:buNone/>
              <a:defRPr sz="11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Screen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57"/>
          </p:nvPr>
        </p:nvSpPr>
        <p:spPr>
          <a:xfrm>
            <a:off x="3938588" y="1752290"/>
            <a:ext cx="7643812" cy="45246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84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10613" y="781159"/>
            <a:ext cx="9933516" cy="1330325"/>
          </a:xfrm>
        </p:spPr>
        <p:txBody>
          <a:bodyPr>
            <a:noAutofit/>
          </a:bodyPr>
          <a:lstStyle>
            <a:lvl1pPr marL="0" indent="0"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THANK YOU.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10613" y="2111484"/>
            <a:ext cx="9933516" cy="859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Contact Us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510612" y="3121278"/>
            <a:ext cx="2542885" cy="305309"/>
          </a:xfrm>
        </p:spPr>
        <p:txBody>
          <a:bodyPr>
            <a:noAutofit/>
          </a:bodyPr>
          <a:lstStyle>
            <a:lvl1pPr marL="0" indent="0">
              <a:buNone/>
              <a:defRPr sz="1200" b="1" baseline="0">
                <a:solidFill>
                  <a:srgbClr val="80BB3B"/>
                </a:solidFill>
              </a:defRPr>
            </a:lvl1pPr>
          </a:lstStyle>
          <a:p>
            <a:pPr lvl="0"/>
            <a:r>
              <a:rPr lang="en-US" dirty="0" smtClean="0"/>
              <a:t>First Last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510612" y="3412221"/>
            <a:ext cx="2542885" cy="415636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Email Address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10612" y="3994114"/>
            <a:ext cx="2542885" cy="310507"/>
          </a:xfrm>
        </p:spPr>
        <p:txBody>
          <a:bodyPr>
            <a:noAutofit/>
          </a:bodyPr>
          <a:lstStyle>
            <a:lvl1pPr marL="0" indent="0">
              <a:buNone/>
              <a:defRPr sz="1200" b="1" baseline="0">
                <a:solidFill>
                  <a:srgbClr val="80BB3B"/>
                </a:solidFill>
              </a:defRPr>
            </a:lvl1pPr>
          </a:lstStyle>
          <a:p>
            <a:pPr lvl="0"/>
            <a:r>
              <a:rPr lang="en-US" dirty="0" smtClean="0"/>
              <a:t>First Last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15" hasCustomPrompt="1"/>
          </p:nvPr>
        </p:nvSpPr>
        <p:spPr>
          <a:xfrm>
            <a:off x="510612" y="4285059"/>
            <a:ext cx="2542885" cy="415636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Email Address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3669450" y="3121278"/>
            <a:ext cx="2542885" cy="300749"/>
          </a:xfrm>
        </p:spPr>
        <p:txBody>
          <a:bodyPr>
            <a:noAutofit/>
          </a:bodyPr>
          <a:lstStyle>
            <a:lvl1pPr marL="0" indent="0">
              <a:buNone/>
              <a:defRPr sz="1200" b="1" baseline="0">
                <a:solidFill>
                  <a:srgbClr val="80BB3B"/>
                </a:solidFill>
              </a:defRPr>
            </a:lvl1pPr>
          </a:lstStyle>
          <a:p>
            <a:pPr lvl="0"/>
            <a:r>
              <a:rPr lang="en-US" dirty="0" smtClean="0"/>
              <a:t>First Last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quarter" idx="17" hasCustomPrompt="1"/>
          </p:nvPr>
        </p:nvSpPr>
        <p:spPr>
          <a:xfrm>
            <a:off x="3669450" y="3412221"/>
            <a:ext cx="2542885" cy="415636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Email Address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669450" y="3994114"/>
            <a:ext cx="2542885" cy="310507"/>
          </a:xfrm>
        </p:spPr>
        <p:txBody>
          <a:bodyPr>
            <a:noAutofit/>
          </a:bodyPr>
          <a:lstStyle>
            <a:lvl1pPr marL="0" indent="0">
              <a:buNone/>
              <a:defRPr sz="1200" b="1" baseline="0">
                <a:solidFill>
                  <a:srgbClr val="80BB3B"/>
                </a:solidFill>
              </a:defRPr>
            </a:lvl1pPr>
          </a:lstStyle>
          <a:p>
            <a:pPr lvl="0"/>
            <a:r>
              <a:rPr lang="en-US" dirty="0" smtClean="0"/>
              <a:t>First Last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3669450" y="4285059"/>
            <a:ext cx="2542885" cy="415636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Email Address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510612" y="5747433"/>
            <a:ext cx="9933516" cy="1026753"/>
          </a:xfrm>
          <a:prstGeom prst="rect">
            <a:avLst/>
          </a:prstGeom>
        </p:spPr>
        <p:txBody>
          <a:bodyPr wrap="square" numCol="2" spcCol="27432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This publication contains general information only, and none of the member firms of Deloitte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Touche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 Tohmatsu Limited, its member firms, or their related entities (collective, the “Deloitte Network”</a:t>
            </a:r>
            <a:r>
              <a:rPr lang="en-US" sz="750" dirty="0" smtClean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) is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, by means of this publication, rendering professional advice or services. Before making any decision or taking any action that may affect your business, you should consult a qualified </a:t>
            </a:r>
            <a:r>
              <a:rPr lang="en-US" sz="750" dirty="0" smtClean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professional adviser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. No entity in the Deloitte Network shall be responsible for any loss whatsoever sustained by any person who relies on this publication</a:t>
            </a:r>
            <a:r>
              <a:rPr lang="en-US" sz="750" dirty="0" smtClean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.</a:t>
            </a:r>
          </a:p>
          <a:p>
            <a:pPr>
              <a:lnSpc>
                <a:spcPct val="120000"/>
              </a:lnSpc>
            </a:pPr>
            <a:endParaRPr lang="en-US" sz="750" dirty="0" smtClean="0">
              <a:solidFill>
                <a:schemeClr val="bg1">
                  <a:lumMod val="75000"/>
                </a:schemeClr>
              </a:solidFill>
              <a:latin typeface="Frutiger Next Pro Light"/>
              <a:cs typeface="Frutiger Next Pro Light"/>
            </a:endParaRPr>
          </a:p>
          <a:p>
            <a:pPr>
              <a:lnSpc>
                <a:spcPct val="120000"/>
              </a:lnSpc>
            </a:pPr>
            <a:r>
              <a:rPr lang="en-US" sz="750" dirty="0" smtClean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As 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used in this document, “Deloitte” means Deloitte Consulting LLP, a subsidiary of Deloitte LLP. Please see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www.deloitte.com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/us/about for a detailed description of the legal structure of Deloitte </a:t>
            </a:r>
            <a:r>
              <a:rPr lang="en-US" sz="750" dirty="0" smtClean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LLP and 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its subsidiaries. Certain services may not be available to attest clients under the rules and regulations of public accounting</a:t>
            </a:r>
            <a:r>
              <a:rPr lang="en-US" sz="750" dirty="0" smtClean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.</a:t>
            </a:r>
          </a:p>
          <a:p>
            <a:pPr>
              <a:lnSpc>
                <a:spcPct val="120000"/>
              </a:lnSpc>
            </a:pPr>
            <a:endParaRPr lang="en-US" sz="750" dirty="0">
              <a:solidFill>
                <a:schemeClr val="bg1">
                  <a:lumMod val="75000"/>
                </a:schemeClr>
              </a:solidFill>
              <a:latin typeface="Frutiger Next Pro Light"/>
              <a:cs typeface="Frutiger Next Pro Light"/>
            </a:endParaRPr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Copyright © </a:t>
            </a:r>
            <a:r>
              <a:rPr lang="en-US" sz="750" dirty="0" smtClean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2016 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Deloitte Development LLC. All rights reserved. </a:t>
            </a:r>
            <a:endParaRPr lang="en-US" sz="750" dirty="0" smtClean="0">
              <a:solidFill>
                <a:schemeClr val="bg1">
                  <a:lumMod val="75000"/>
                </a:schemeClr>
              </a:solidFill>
              <a:latin typeface="Frutiger Next Pro Light"/>
              <a:cs typeface="Frutiger Next Pro Light"/>
            </a:endParaRPr>
          </a:p>
          <a:p>
            <a:pPr>
              <a:lnSpc>
                <a:spcPct val="120000"/>
              </a:lnSpc>
            </a:pPr>
            <a:r>
              <a:rPr lang="en-US" sz="750" dirty="0" smtClean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Member 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of Deloitte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Touche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 Tohmatsu Limited</a:t>
            </a:r>
          </a:p>
        </p:txBody>
      </p:sp>
      <p:pic>
        <p:nvPicPr>
          <p:cNvPr id="27" name="Picture 26" descr="DEL_SEC_Digital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54" y="5747433"/>
            <a:ext cx="876713" cy="40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5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D closing slide white logo 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00" dirty="0"/>
          </a:p>
        </p:txBody>
      </p:sp>
      <p:pic>
        <p:nvPicPr>
          <p:cNvPr id="4" name="Picture 3" descr="DEL_SEC_Digital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766" y="2797529"/>
            <a:ext cx="4105732" cy="189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58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6858001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38" y="1138238"/>
            <a:ext cx="11075862" cy="2852737"/>
          </a:xfrm>
        </p:spPr>
        <p:txBody>
          <a:bodyPr anchor="b"/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05614" y="3990975"/>
            <a:ext cx="11175211" cy="6477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lang="en-US" sz="20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08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11175" y="1279083"/>
            <a:ext cx="11071225" cy="6477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10492" y="2212900"/>
            <a:ext cx="11071907" cy="2576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6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10492" y="2212900"/>
            <a:ext cx="11071907" cy="2576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3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055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772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943114" y="1818329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1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6519164" y="1818329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52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943114" y="3302580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53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6519164" y="3302580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54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943114" y="4808349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55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6519164" y="4808349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Sample bios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444750" y="2048375"/>
            <a:ext cx="3348627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2444750" y="2395309"/>
            <a:ext cx="3348627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444750" y="3596731"/>
            <a:ext cx="3348627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2444750" y="3943665"/>
            <a:ext cx="3348627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444750" y="5144679"/>
            <a:ext cx="3348627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2444750" y="5491613"/>
            <a:ext cx="3348627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016059" y="2048375"/>
            <a:ext cx="3566341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8016059" y="2395309"/>
            <a:ext cx="3566341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016059" y="3596731"/>
            <a:ext cx="3566341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8016059" y="3943665"/>
            <a:ext cx="3566341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8016059" y="5144679"/>
            <a:ext cx="3566341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8016059" y="5491613"/>
            <a:ext cx="3566341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72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04883" y="1122363"/>
            <a:ext cx="10212330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4883" y="3289471"/>
            <a:ext cx="10212330" cy="46569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4883" y="4058039"/>
            <a:ext cx="10212388" cy="403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076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6858001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38" y="1138238"/>
            <a:ext cx="11075862" cy="2852737"/>
          </a:xfrm>
        </p:spPr>
        <p:txBody>
          <a:bodyPr anchor="b"/>
          <a:lstStyle>
            <a:lvl1pPr>
              <a:defRPr sz="7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05614" y="3990975"/>
            <a:ext cx="11175211" cy="647700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075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493" y="589865"/>
            <a:ext cx="11071907" cy="96705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493" y="1698437"/>
            <a:ext cx="11071907" cy="4472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/>
          </p:cNvSpPr>
          <p:nvPr userDrawn="1"/>
        </p:nvSpPr>
        <p:spPr bwMode="auto">
          <a:xfrm>
            <a:off x="609600" y="6452452"/>
            <a:ext cx="297517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fld id="{3B326353-43DC-204D-A3CF-95FE588E039A}" type="slidenum">
              <a:rPr lang="en-US" sz="800" smtClean="0">
                <a:solidFill>
                  <a:schemeClr val="accent2"/>
                </a:solidFill>
                <a:latin typeface="+mn-lt"/>
                <a:ea typeface="ＭＳ Ｐゴシック" charset="0"/>
                <a:cs typeface="ＭＳ Ｐゴシック" charset="0"/>
                <a:sym typeface="Frutiger Next Pro Bold" charset="0"/>
              </a:rPr>
              <a:pPr/>
              <a:t>‹#›</a:t>
            </a:fld>
            <a:r>
              <a:rPr lang="en-US" sz="1000" dirty="0" smtClean="0">
                <a:solidFill>
                  <a:schemeClr val="accent2"/>
                </a:solidFill>
                <a:latin typeface="+mn-lt"/>
                <a:ea typeface="ＭＳ Ｐゴシック" charset="0"/>
                <a:cs typeface="ＭＳ Ｐゴシック" charset="0"/>
                <a:sym typeface="Frutiger Next Pro Bold" charset="0"/>
              </a:rPr>
              <a:t> </a:t>
            </a:r>
            <a:r>
              <a:rPr lang="en-US" sz="800" dirty="0" smtClean="0">
                <a:solidFill>
                  <a:schemeClr val="accent2"/>
                </a:solidFill>
                <a:latin typeface="+mn-lt"/>
                <a:ea typeface="ＭＳ Ｐゴシック" charset="0"/>
                <a:cs typeface="ＭＳ Ｐゴシック" charset="0"/>
                <a:sym typeface="Frutiger Next Pro Bold" charset="0"/>
              </a:rPr>
              <a:t> |  </a:t>
            </a:r>
            <a:r>
              <a:rPr lang="en-US" sz="800" dirty="0" smtClean="0">
                <a:solidFill>
                  <a:schemeClr val="accent2"/>
                </a:solidFill>
                <a:latin typeface="+mn-lt"/>
                <a:ea typeface="ＭＳ Ｐゴシック" charset="0"/>
                <a:cs typeface="Frutiger Next Pro Light"/>
                <a:sym typeface="Frutiger Next Pro Bold" charset="0"/>
              </a:rPr>
              <a:t>Copyright © 2016 Deloitte Development LLC. All rights reserved.</a:t>
            </a:r>
            <a:endParaRPr lang="en-US" sz="800" dirty="0">
              <a:solidFill>
                <a:schemeClr val="accent2"/>
              </a:solidFill>
              <a:latin typeface="+mn-lt"/>
              <a:ea typeface="ＭＳ Ｐゴシック" charset="0"/>
              <a:cs typeface="Frutiger Next Pro Light"/>
              <a:sym typeface="Frutiger Next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59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651" r:id="rId2"/>
    <p:sldLayoutId id="2147483747" r:id="rId3"/>
    <p:sldLayoutId id="2147483780" r:id="rId4"/>
    <p:sldLayoutId id="2147483654" r:id="rId5"/>
    <p:sldLayoutId id="2147483782" r:id="rId6"/>
    <p:sldLayoutId id="2147483668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5400" kern="1200" cap="all" spc="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493" y="589866"/>
            <a:ext cx="11071907" cy="9539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493" y="1698438"/>
            <a:ext cx="1107190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/>
          </p:cNvSpPr>
          <p:nvPr userDrawn="1"/>
        </p:nvSpPr>
        <p:spPr bwMode="auto">
          <a:xfrm>
            <a:off x="609600" y="6452452"/>
            <a:ext cx="297517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fld id="{3B326353-43DC-204D-A3CF-95FE588E039A}" type="slidenum">
              <a:rPr lang="en-US" sz="800" smtClean="0">
                <a:solidFill>
                  <a:srgbClr val="000000"/>
                </a:solidFill>
                <a:latin typeface="Frutiger Next Pro Bold" charset="0"/>
                <a:ea typeface="ＭＳ Ｐゴシック" charset="0"/>
                <a:cs typeface="ＭＳ Ｐゴシック" charset="0"/>
                <a:sym typeface="Frutiger Next Pro Bold" charset="0"/>
              </a:rPr>
              <a:pPr/>
              <a:t>‹#›</a:t>
            </a:fld>
            <a:r>
              <a:rPr lang="en-US" sz="1000" dirty="0" smtClean="0">
                <a:solidFill>
                  <a:srgbClr val="000000"/>
                </a:solidFill>
                <a:latin typeface="Frutiger Next Pro Bold" charset="0"/>
                <a:ea typeface="ＭＳ Ｐゴシック" charset="0"/>
                <a:cs typeface="ＭＳ Ｐゴシック" charset="0"/>
                <a:sym typeface="Frutiger Next Pro Bold" charset="0"/>
              </a:rPr>
              <a:t> </a:t>
            </a:r>
            <a:r>
              <a:rPr lang="en-US" sz="800" dirty="0" smtClean="0">
                <a:solidFill>
                  <a:srgbClr val="000000"/>
                </a:solidFill>
                <a:latin typeface="Frutiger Next Pro Bold" charset="0"/>
                <a:ea typeface="ＭＳ Ｐゴシック" charset="0"/>
                <a:cs typeface="ＭＳ Ｐゴシック" charset="0"/>
                <a:sym typeface="Frutiger Next Pro Bold" charset="0"/>
              </a:rPr>
              <a:t> |  </a:t>
            </a:r>
            <a:r>
              <a:rPr lang="en-US" sz="800" dirty="0" smtClean="0">
                <a:solidFill>
                  <a:srgbClr val="000000"/>
                </a:solidFill>
                <a:latin typeface="Frutiger Next Pro Light"/>
                <a:ea typeface="ＭＳ Ｐゴシック" charset="0"/>
                <a:cs typeface="Frutiger Next Pro Light"/>
                <a:sym typeface="Frutiger Next Pro Bold" charset="0"/>
              </a:rPr>
              <a:t>Copyright © 2015 Deloitte Development LLC. All rights reserved.</a:t>
            </a:r>
            <a:endParaRPr lang="en-US" sz="800" dirty="0">
              <a:solidFill>
                <a:srgbClr val="000000"/>
              </a:solidFill>
              <a:latin typeface="Frutiger Next Pro Light"/>
              <a:ea typeface="ＭＳ Ｐゴシック" charset="0"/>
              <a:cs typeface="Frutiger Next Pro Light"/>
              <a:sym typeface="Frutiger Next Pro Light" charset="0"/>
            </a:endParaRPr>
          </a:p>
        </p:txBody>
      </p:sp>
      <p:sp>
        <p:nvSpPr>
          <p:cNvPr id="8" name="Rectangle 2"/>
          <p:cNvSpPr>
            <a:spLocks/>
          </p:cNvSpPr>
          <p:nvPr userDrawn="1"/>
        </p:nvSpPr>
        <p:spPr bwMode="auto">
          <a:xfrm>
            <a:off x="612648" y="6455664"/>
            <a:ext cx="297517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fld id="{3B326353-43DC-204D-A3CF-95FE588E039A}" type="slidenum">
              <a:rPr lang="en-US" sz="800" smtClean="0">
                <a:solidFill>
                  <a:schemeClr val="accent2"/>
                </a:solidFill>
                <a:latin typeface="+mn-lt"/>
                <a:ea typeface="ＭＳ Ｐゴシック" charset="0"/>
                <a:cs typeface="ＭＳ Ｐゴシック" charset="0"/>
                <a:sym typeface="Frutiger Next Pro Bold" charset="0"/>
              </a:rPr>
              <a:pPr/>
              <a:t>‹#›</a:t>
            </a:fld>
            <a:r>
              <a:rPr lang="en-US" sz="1000" dirty="0" smtClean="0">
                <a:solidFill>
                  <a:schemeClr val="accent2"/>
                </a:solidFill>
                <a:latin typeface="+mn-lt"/>
                <a:ea typeface="ＭＳ Ｐゴシック" charset="0"/>
                <a:cs typeface="ＭＳ Ｐゴシック" charset="0"/>
                <a:sym typeface="Frutiger Next Pro Bold" charset="0"/>
              </a:rPr>
              <a:t> </a:t>
            </a:r>
            <a:r>
              <a:rPr lang="en-US" sz="800" dirty="0" smtClean="0">
                <a:solidFill>
                  <a:schemeClr val="accent2"/>
                </a:solidFill>
                <a:latin typeface="+mn-lt"/>
                <a:ea typeface="ＭＳ Ｐゴシック" charset="0"/>
                <a:cs typeface="ＭＳ Ｐゴシック" charset="0"/>
                <a:sym typeface="Frutiger Next Pro Bold" charset="0"/>
              </a:rPr>
              <a:t> |  </a:t>
            </a:r>
            <a:r>
              <a:rPr lang="en-US" sz="800" dirty="0" smtClean="0">
                <a:solidFill>
                  <a:schemeClr val="accent2"/>
                </a:solidFill>
                <a:latin typeface="+mn-lt"/>
                <a:ea typeface="ＭＳ Ｐゴシック" charset="0"/>
                <a:cs typeface="Frutiger Next Pro Light"/>
                <a:sym typeface="Frutiger Next Pro Bold" charset="0"/>
              </a:rPr>
              <a:t>Copyright © 2016 Deloitte Development LLC. All rights reserved.</a:t>
            </a:r>
            <a:endParaRPr lang="en-US" sz="800" dirty="0">
              <a:solidFill>
                <a:schemeClr val="accent2"/>
              </a:solidFill>
              <a:latin typeface="+mn-lt"/>
              <a:ea typeface="ＭＳ Ｐゴシック" charset="0"/>
              <a:cs typeface="Frutiger Next Pro Light"/>
              <a:sym typeface="Frutiger Next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65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60" r:id="rId2"/>
    <p:sldLayoutId id="2147483768" r:id="rId3"/>
    <p:sldLayoutId id="2147483781" r:id="rId4"/>
    <p:sldLayoutId id="2147483778" r:id="rId5"/>
    <p:sldLayoutId id="2147483761" r:id="rId6"/>
    <p:sldLayoutId id="2147483773" r:id="rId7"/>
    <p:sldLayoutId id="2147483763" r:id="rId8"/>
    <p:sldLayoutId id="2147483783" r:id="rId9"/>
    <p:sldLayoutId id="2147483765" r:id="rId10"/>
    <p:sldLayoutId id="214748376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5400" kern="1200" cap="all" spc="5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weatherfrom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weatherfrom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weatherfrom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weatherfrom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weatherfrom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weatherfrom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weatherfrom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blimetext.com/download" TargetMode="External"/><Relationship Id="rId4" Type="http://schemas.openxmlformats.org/officeDocument/2006/relationships/hyperlink" Target="https://github.com/glenelkins/front-end-workshop)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atherfrom.com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weatherfrom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weatherfrom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vZZ0oqfTQ7Glod5qJs9g_DSC_0180.jpg"/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itle 25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 smtClean="0">
                <a:latin typeface="DIN Alternate" charset="0"/>
                <a:ea typeface="DIN Alternate" charset="0"/>
                <a:cs typeface="DIN Alternate" charset="0"/>
              </a:rPr>
              <a:t>Front End Development workshop</a:t>
            </a:r>
            <a:endParaRPr lang="en-US" dirty="0"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173" y="5145843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WEEK </a:t>
            </a:r>
            <a:r>
              <a:rPr lang="en-US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ONE: </a:t>
            </a:r>
            <a:r>
              <a:rPr lang="en-US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HTML BASICS</a:t>
            </a:r>
            <a:endParaRPr lang="en-US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60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>
                <a:latin typeface="DIN Alternate" charset="0"/>
                <a:ea typeface="DIN Alternate" charset="0"/>
                <a:cs typeface="DIN Alternate" charset="0"/>
              </a:rPr>
              <a:t>page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799" y="1341319"/>
            <a:ext cx="106589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Basic Page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Structure: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html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Tells the browser “Hey! This is HTML”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head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Contains (invisible) information about the whole page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&lt;body&gt;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&lt;header&gt;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&lt;main&gt;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&lt;footer&gt;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&lt;aside&gt;</a:t>
            </a:r>
            <a:endParaRPr lang="en-US" sz="2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90875" y="817098"/>
            <a:ext cx="150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Weather From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035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>
                <a:latin typeface="DIN Alternate" charset="0"/>
                <a:ea typeface="DIN Alternate" charset="0"/>
                <a:cs typeface="DIN Alternate" charset="0"/>
              </a:rPr>
              <a:t>page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341318"/>
            <a:ext cx="106589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Basic Page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Structure: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html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Tells the browser “Hey! This is HTML”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head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Contains (invisible) information about the whole page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body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Contains the content of the page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&lt;header&gt;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&lt;main&gt;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&lt;footer&gt;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&lt;aside&gt;</a:t>
            </a:r>
            <a:endParaRPr lang="en-US" sz="2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90875" y="817098"/>
            <a:ext cx="150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Weather From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175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>
                <a:latin typeface="DIN Alternate" charset="0"/>
                <a:ea typeface="DIN Alternate" charset="0"/>
                <a:cs typeface="DIN Alternate" charset="0"/>
              </a:rPr>
              <a:t>page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341318"/>
            <a:ext cx="106589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Basic Page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Structure: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html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Tells the browser “Hey! This is HTML”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head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Contains (invisible) information about the whole page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body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Contains the content of the page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header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Headlines, summaries, </a:t>
            </a:r>
            <a:r>
              <a:rPr lang="en-US" sz="2800" dirty="0" err="1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etc</a:t>
            </a:r>
            <a:r>
              <a:rPr lang="is-I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…</a:t>
            </a:r>
            <a:endParaRPr lang="en-US" sz="2800" dirty="0" smtClean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&lt;main&gt;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&lt;footer&gt;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&lt;aside&gt;</a:t>
            </a:r>
            <a:endParaRPr lang="en-US" sz="2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90875" y="817098"/>
            <a:ext cx="150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Weather From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010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>
                <a:latin typeface="DIN Alternate" charset="0"/>
                <a:ea typeface="DIN Alternate" charset="0"/>
                <a:cs typeface="DIN Alternate" charset="0"/>
              </a:rPr>
              <a:t>page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341318"/>
            <a:ext cx="106589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Basic Page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Structure: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html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Tells the browser “Hey! This is HTML”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head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Contains (invisible) information about the whole page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body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Contains the content of the page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header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Headlines, summaries, </a:t>
            </a:r>
            <a:r>
              <a:rPr lang="en-US" sz="2800" dirty="0" err="1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etc</a:t>
            </a:r>
            <a:r>
              <a:rPr lang="is-I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…</a:t>
            </a:r>
            <a:endParaRPr lang="en-US" sz="2800" dirty="0" smtClean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main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The bulk of the content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&lt;footer&gt;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&lt;aside&gt;</a:t>
            </a:r>
            <a:endParaRPr lang="en-US" sz="2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90875" y="817098"/>
            <a:ext cx="150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Weather From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769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>
                <a:latin typeface="DIN Alternate" charset="0"/>
                <a:ea typeface="DIN Alternate" charset="0"/>
                <a:cs typeface="DIN Alternate" charset="0"/>
              </a:rPr>
              <a:t>page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341318"/>
            <a:ext cx="106589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Basic Page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Structure: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html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Tells the browser “Hey! This is HTML”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head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Contains (invisible) information about the whole page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body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Contains the content of the page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header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Headlines, summaries, </a:t>
            </a:r>
            <a:r>
              <a:rPr lang="en-US" sz="2800" dirty="0" err="1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etc</a:t>
            </a:r>
            <a:r>
              <a:rPr lang="is-I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…</a:t>
            </a:r>
            <a:endParaRPr lang="en-US" sz="2800" dirty="0" smtClean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main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The bulk of the content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footer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Copyright, links, contact, </a:t>
            </a:r>
            <a:r>
              <a:rPr lang="en-US" sz="2800" dirty="0" err="1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etc</a:t>
            </a:r>
            <a:r>
              <a:rPr lang="is-I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…</a:t>
            </a:r>
            <a:endParaRPr lang="en-US" sz="2800" dirty="0" smtClean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&lt;aside&gt;</a:t>
            </a:r>
            <a:endParaRPr lang="en-US" sz="2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90875" y="817098"/>
            <a:ext cx="150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Weather From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54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>
                <a:latin typeface="DIN Alternate" charset="0"/>
                <a:ea typeface="DIN Alternate" charset="0"/>
                <a:cs typeface="DIN Alternate" charset="0"/>
              </a:rPr>
              <a:t>page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341318"/>
            <a:ext cx="106589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Basic Page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Structure: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html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Tells the browser “Hey! This is HTML”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head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Contains (invisible) information about the whole page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body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Contains the content of the page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header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Headlines, summaries, </a:t>
            </a:r>
            <a:r>
              <a:rPr lang="en-US" sz="2800" dirty="0" err="1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etc</a:t>
            </a:r>
            <a:r>
              <a:rPr lang="is-I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…</a:t>
            </a:r>
            <a:endParaRPr lang="en-US" sz="2800" dirty="0" smtClean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main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The bulk of the content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footer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Copyright, links, contact, </a:t>
            </a:r>
            <a:r>
              <a:rPr lang="en-US" sz="2800" dirty="0" err="1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etc</a:t>
            </a:r>
            <a:r>
              <a:rPr lang="is-I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is-I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&lt;aside&gt; - Extra content (in support of the &lt;main&gt;)</a:t>
            </a:r>
            <a:endParaRPr lang="en-US" sz="2800" dirty="0" smtClean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90875" y="817098"/>
            <a:ext cx="150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Weather From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381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 smtClean="0">
                <a:latin typeface="DIN Alternate" charset="0"/>
                <a:ea typeface="DIN Alternate" charset="0"/>
                <a:cs typeface="DIN Alternate" charset="0"/>
              </a:rPr>
              <a:t>Common HTML Tags</a:t>
            </a:r>
            <a:endParaRPr lang="en-US" sz="6000" dirty="0"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589291"/>
            <a:ext cx="1065895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Basic Page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Structure: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&lt;h1&gt; - First headline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&lt;h2&gt; - Secondary headline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&lt;div&gt; - Generic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container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&lt;p&gt; - Paragraph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 err="1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img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Image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&lt;a&gt; - Link</a:t>
            </a:r>
            <a:endParaRPr lang="en-US" sz="2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90875" y="817098"/>
            <a:ext cx="150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Weather From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695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 smtClean="0">
                <a:latin typeface="DIN Alternate" charset="0"/>
                <a:ea typeface="DIN Alternate" charset="0"/>
                <a:cs typeface="DIN Alternate" charset="0"/>
              </a:rPr>
              <a:t>Let’s build!</a:t>
            </a:r>
            <a:endParaRPr lang="en-US" sz="6000" dirty="0"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620287"/>
            <a:ext cx="106589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Live coding / working session: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Basic page layout (head, body)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Header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Main (list if images)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Aside (headline, paragraph)</a:t>
            </a:r>
          </a:p>
        </p:txBody>
      </p:sp>
    </p:spTree>
    <p:extLst>
      <p:ext uri="{BB962C8B-B14F-4D97-AF65-F5344CB8AC3E}">
        <p14:creationId xmlns:p14="http://schemas.microsoft.com/office/powerpoint/2010/main" val="19392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 smtClean="0">
                <a:latin typeface="DIN Alternate" charset="0"/>
                <a:ea typeface="DIN Alternate" charset="0"/>
                <a:cs typeface="DIN Alternate" charset="0"/>
              </a:rPr>
              <a:t>Homework</a:t>
            </a:r>
            <a:endParaRPr lang="en-US" sz="6000" dirty="0"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589291"/>
            <a:ext cx="106589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Complete your HTML page: build a header, main, aside elements with content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Use the “week one” folder (available on </a:t>
            </a:r>
            <a:r>
              <a:rPr lang="en-US" sz="2800" dirty="0" err="1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Github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) example as a guide.</a:t>
            </a:r>
            <a:endParaRPr lang="en-US" sz="2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2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0" y="53470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 smtClean="0">
                <a:latin typeface="DIN Alternate" charset="0"/>
                <a:ea typeface="DIN Alternate" charset="0"/>
                <a:cs typeface="DIN Alternate" charset="0"/>
              </a:rPr>
              <a:t>Syllabus</a:t>
            </a:r>
            <a:endParaRPr lang="en-US" sz="6000" dirty="0"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589291"/>
            <a:ext cx="1065895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2-3 hours/week outside of session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is expected.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Tentative timeline: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rgbClr val="92D050"/>
                </a:solidFill>
                <a:latin typeface="DIN Alternate" charset="0"/>
                <a:ea typeface="DIN Alternate" charset="0"/>
                <a:cs typeface="DIN Alternate" charset="0"/>
              </a:rPr>
              <a:t>HTML – basics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CSS – basics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CSS – intermediate</a:t>
            </a:r>
            <a:endParaRPr lang="en-US" sz="2800" dirty="0" smtClean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Javascript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 (jQuery)</a:t>
            </a:r>
            <a:endParaRPr lang="en-US" sz="2800" dirty="0" smtClean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Hosting (</a:t>
            </a:r>
            <a:r>
              <a:rPr lang="en-US" sz="2800" dirty="0" err="1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Heroku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) - 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183762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 smtClean="0">
                <a:latin typeface="DIN Alternate" charset="0"/>
                <a:ea typeface="DIN Alternate" charset="0"/>
                <a:cs typeface="DIN Alternate" charset="0"/>
              </a:rPr>
              <a:t>Week One</a:t>
            </a:r>
            <a:endParaRPr lang="en-US" sz="6000" dirty="0"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4370" y="1447800"/>
            <a:ext cx="1065895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Set up</a:t>
            </a:r>
            <a:endParaRPr lang="en-US" sz="2800" dirty="0" smtClean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What we’re building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Tools &amp; technologies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Getting set up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HTML page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structure</a:t>
            </a:r>
            <a:endParaRPr lang="en-US" sz="2800" dirty="0" smtClean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Common HTML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tags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Building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our page in HTML / live coding 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session</a:t>
            </a:r>
            <a:endParaRPr lang="en-US" sz="2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5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738" y="690390"/>
            <a:ext cx="8334273" cy="556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6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 smtClean="0">
                <a:latin typeface="DIN Alternate" charset="0"/>
                <a:ea typeface="DIN Alternate" charset="0"/>
                <a:cs typeface="DIN Alternate" charset="0"/>
              </a:rPr>
              <a:t>Tools &amp; technologies</a:t>
            </a:r>
            <a:endParaRPr lang="en-US" sz="6000" dirty="0"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940" y="1352714"/>
            <a:ext cx="106589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Browsers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Chrome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Text editors (IDE’s)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Sublime Text (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  <a:hlinkClick r:id="rId3"/>
              </a:rPr>
              <a:t>https://</a:t>
            </a:r>
            <a:r>
              <a:rPr lang="en-US" sz="2800" dirty="0" err="1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  <a:hlinkClick r:id="rId3"/>
              </a:rPr>
              <a:t>www.sublimetext.com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  <a:hlinkClick r:id="rId3"/>
              </a:rPr>
              <a:t>/download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)</a:t>
            </a:r>
            <a:endParaRPr lang="en-US" sz="2800" dirty="0" smtClean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Repositories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err="1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Github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 (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  <a:hlinkClick r:id="rId4"/>
              </a:rPr>
              <a:t>https://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  <a:hlinkClick r:id="rId4"/>
              </a:rPr>
              <a:t>github.com/glenelkins/front-end-workshop)</a:t>
            </a:r>
            <a:endParaRPr lang="en-US" sz="2800" dirty="0" smtClean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Local environment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python -m </a:t>
            </a:r>
            <a:r>
              <a:rPr lang="en-US" sz="2800" dirty="0" err="1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SimpleHTTPServer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 8000</a:t>
            </a:r>
            <a:endParaRPr lang="en-US" sz="2800" dirty="0" smtClean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73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>
                <a:latin typeface="DIN Alternate" charset="0"/>
                <a:ea typeface="DIN Alternate" charset="0"/>
                <a:cs typeface="DIN Alternate" charset="0"/>
              </a:rPr>
              <a:t>page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589291"/>
            <a:ext cx="106589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Semantics: 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the meaning or relationship of meanings of a sign or set of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signs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Browsers are dumb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They need help understanding the content they’re given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4317198"/>
            <a:ext cx="2852928" cy="190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5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>
                <a:latin typeface="DIN Alternate" charset="0"/>
                <a:ea typeface="DIN Alternate" charset="0"/>
                <a:cs typeface="DIN Alternate" charset="0"/>
              </a:rPr>
              <a:t>page structure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77" y="1765676"/>
            <a:ext cx="8013262" cy="45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6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>
                <a:latin typeface="DIN Alternate" charset="0"/>
                <a:ea typeface="DIN Alternate" charset="0"/>
                <a:cs typeface="DIN Alternate" charset="0"/>
              </a:rPr>
              <a:t>page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339121"/>
            <a:ext cx="106589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Basic Page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Structure: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html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&lt;head&gt;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&lt;body&gt;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&lt;header&gt;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&lt;main&gt;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&lt;footer&gt;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&lt;aside&gt;</a:t>
            </a:r>
            <a:endParaRPr lang="en-US" sz="2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90875" y="817098"/>
            <a:ext cx="150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Weather From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677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>
                <a:latin typeface="DIN Alternate" charset="0"/>
                <a:ea typeface="DIN Alternate" charset="0"/>
                <a:cs typeface="DIN Alternate" charset="0"/>
              </a:rPr>
              <a:t>page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341318"/>
            <a:ext cx="106589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Basic Page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Structure: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html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Tells the browser “Hey! This is HTML”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&lt;head&gt;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&lt;body&gt;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&lt;header&gt;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&lt;main&gt;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&lt;footer&gt;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&lt;aside&gt;</a:t>
            </a:r>
            <a:endParaRPr lang="en-US" sz="2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90875" y="817098"/>
            <a:ext cx="150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Weather From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0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D_White v1">
  <a:themeElements>
    <a:clrScheme name="Custom 1">
      <a:dk1>
        <a:srgbClr val="5C5C5C"/>
      </a:dk1>
      <a:lt1>
        <a:sysClr val="window" lastClr="FFFFFF"/>
      </a:lt1>
      <a:dk2>
        <a:srgbClr val="3F3F3F"/>
      </a:dk2>
      <a:lt2>
        <a:srgbClr val="E7E7E8"/>
      </a:lt2>
      <a:accent1>
        <a:srgbClr val="000000"/>
      </a:accent1>
      <a:accent2>
        <a:srgbClr val="8C8C8C"/>
      </a:accent2>
      <a:accent3>
        <a:srgbClr val="B4B4B4"/>
      </a:accent3>
      <a:accent4>
        <a:srgbClr val="DCDCDC"/>
      </a:accent4>
      <a:accent5>
        <a:srgbClr val="81BC00"/>
      </a:accent5>
      <a:accent6>
        <a:srgbClr val="00A1DE"/>
      </a:accent6>
      <a:hlink>
        <a:srgbClr val="8CC249"/>
      </a:hlink>
      <a:folHlink>
        <a:srgbClr val="8CC249"/>
      </a:folHlink>
    </a:clrScheme>
    <a:fontScheme name="Deloitte Digital">
      <a:majorFont>
        <a:latin typeface="Knockout HTF27-JuniorBantamwt"/>
        <a:ea typeface=""/>
        <a:cs typeface=""/>
      </a:majorFont>
      <a:minorFont>
        <a:latin typeface="Frutiger Nex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D_Black v1">
  <a:themeElements>
    <a:clrScheme name="Custom 1">
      <a:dk1>
        <a:srgbClr val="5C5C5C"/>
      </a:dk1>
      <a:lt1>
        <a:sysClr val="window" lastClr="FFFFFF"/>
      </a:lt1>
      <a:dk2>
        <a:srgbClr val="3F3F3F"/>
      </a:dk2>
      <a:lt2>
        <a:srgbClr val="E7E7E8"/>
      </a:lt2>
      <a:accent1>
        <a:srgbClr val="000000"/>
      </a:accent1>
      <a:accent2>
        <a:srgbClr val="8C8C8C"/>
      </a:accent2>
      <a:accent3>
        <a:srgbClr val="B4B4B4"/>
      </a:accent3>
      <a:accent4>
        <a:srgbClr val="DCDCDC"/>
      </a:accent4>
      <a:accent5>
        <a:srgbClr val="81BC00"/>
      </a:accent5>
      <a:accent6>
        <a:srgbClr val="00A1DE"/>
      </a:accent6>
      <a:hlink>
        <a:srgbClr val="8CC249"/>
      </a:hlink>
      <a:folHlink>
        <a:srgbClr val="8CC249"/>
      </a:folHlink>
    </a:clrScheme>
    <a:fontScheme name="Deloitte Digital">
      <a:majorFont>
        <a:latin typeface="Knockout HTF27-JuniorBantamwt"/>
        <a:ea typeface=""/>
        <a:cs typeface=""/>
      </a:majorFont>
      <a:minorFont>
        <a:latin typeface="Frutiger Nex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915BE87D957B459DD56033E3C8C214" ma:contentTypeVersion="1" ma:contentTypeDescription="Create a new document." ma:contentTypeScope="" ma:versionID="dfcab530593e001d9954193f968caf4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C08844-6735-439A-8D1E-E98679DC3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C7670C-82E5-4399-A861-0C903DED39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651F788-159A-4D49-8841-C65F9F7C8B7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17450</TotalTime>
  <Words>715</Words>
  <Application>Microsoft Macintosh PowerPoint</Application>
  <PresentationFormat>Widescreen</PresentationFormat>
  <Paragraphs>148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Calibri</vt:lpstr>
      <vt:lpstr>DIN Alternate</vt:lpstr>
      <vt:lpstr>Frutiger Next Pro Bold</vt:lpstr>
      <vt:lpstr>Frutiger Next Pro Light</vt:lpstr>
      <vt:lpstr>Knockout HTF27-JuniorBantamwt</vt:lpstr>
      <vt:lpstr>ＭＳ Ｐゴシック</vt:lpstr>
      <vt:lpstr>Arial</vt:lpstr>
      <vt:lpstr>DD_White v1</vt:lpstr>
      <vt:lpstr>DD_Black v1</vt:lpstr>
      <vt:lpstr>Front End Development workshop</vt:lpstr>
      <vt:lpstr>Syllabus</vt:lpstr>
      <vt:lpstr>Week One</vt:lpstr>
      <vt:lpstr>PowerPoint Presentation</vt:lpstr>
      <vt:lpstr>Tools &amp; technologies</vt:lpstr>
      <vt:lpstr>page structure</vt:lpstr>
      <vt:lpstr>page structure</vt:lpstr>
      <vt:lpstr>page structure</vt:lpstr>
      <vt:lpstr>page structure</vt:lpstr>
      <vt:lpstr>page structure</vt:lpstr>
      <vt:lpstr>page structure</vt:lpstr>
      <vt:lpstr>page structure</vt:lpstr>
      <vt:lpstr>page structure</vt:lpstr>
      <vt:lpstr>page structure</vt:lpstr>
      <vt:lpstr>page structure</vt:lpstr>
      <vt:lpstr>Common HTML Tags</vt:lpstr>
      <vt:lpstr>Let’s build!</vt:lpstr>
      <vt:lpstr>Homework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Presentation-Template-PPT-Preferred-16_9</dc:title>
  <dc:creator>Stacy Reilly</dc:creator>
  <cp:lastModifiedBy>Microsoft Office User</cp:lastModifiedBy>
  <cp:revision>366</cp:revision>
  <dcterms:created xsi:type="dcterms:W3CDTF">2015-04-29T05:06:11Z</dcterms:created>
  <dcterms:modified xsi:type="dcterms:W3CDTF">2016-11-07T22:38:49Z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0x010100C0915BE87D957B459DD56033E3C8C214</vt:lpwstr>
  </property>
</Properties>
</file>